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9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4" r:id="rId9"/>
    <p:sldId id="260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D6113C-7C4E-46C6-AB44-E5000827CC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CE2B2-B6EF-4455-B3EA-751EB1B66D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9D8E1-D521-448F-897D-E98886FEE63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07BBE0-7FB5-451C-A171-A5F282D07F1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F480F-E338-4B82-A0B4-D2B3EB6D17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41945-B3A0-4862-B951-BCDC0EAB4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0531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DBEA2F-F569-4A50-9A1E-65AB332197D9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1B9BD-ED28-4CCF-8A8A-160660E4B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085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FDDD-9E04-4981-B4A7-7310F22DEA6F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783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77241-D419-4DD4-BA10-59917CEA2AEB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9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4CA96-16FB-495B-ACEA-4083E98814BD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693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920A-A70A-4D16-8B58-AAC8D3B952DD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563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E6555-F886-4D9C-876D-9B3FD727A73D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4183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AE396-5170-4772-8289-98F8093F9BC6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4985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B609-B2CA-4E6E-AEE7-1E652E591D96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37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1308-1245-4028-ADD9-14A78A5C517E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83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6A68D-C913-4AEA-993C-72446422C811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938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EB7F45B-A47F-4622-9CB8-9AD23C6D7E50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6713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79C4-AEAF-40EC-B479-DDBDC1E051D3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7325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81D6895-E7CF-4F39-AB8B-57E6197D8BFB}" type="datetime1">
              <a:rPr lang="en-US" smtClean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575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0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1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40EC54-71C3-4E6F-A0F2-3A4C4A88F8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t="2551" r="1" b="1"/>
          <a:stretch/>
        </p:blipFill>
        <p:spPr>
          <a:xfrm>
            <a:off x="13317" y="2974"/>
            <a:ext cx="9357897" cy="68550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BF994-09EE-4443-B616-6A64ABED6B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3524" y="1932709"/>
            <a:ext cx="3659246" cy="3868189"/>
          </a:xfrm>
        </p:spPr>
        <p:txBody>
          <a:bodyPr vert="horz" lIns="109728" tIns="109728" rIns="109728" bIns="91440" rtlCol="0"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600" b="1" u="sng" spc="0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GROUP 5</a:t>
            </a:r>
          </a:p>
          <a:p>
            <a:r>
              <a:rPr lang="en-US" sz="2800" b="1" spc="0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Liam Maxwell</a:t>
            </a:r>
          </a:p>
          <a:p>
            <a:r>
              <a:rPr lang="en-US" sz="2800" b="1" spc="0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T. J Wallace</a:t>
            </a:r>
          </a:p>
          <a:p>
            <a:pPr>
              <a:lnSpc>
                <a:spcPct val="100000"/>
              </a:lnSpc>
            </a:pPr>
            <a:r>
              <a:rPr lang="en-US" sz="2800" b="1" spc="0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Vathsavi Venkat</a:t>
            </a:r>
          </a:p>
          <a:p>
            <a:r>
              <a:rPr lang="en-US" sz="2800" b="1" spc="0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Yash Patel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20A16B-F2DF-4A5D-A6C5-22085B0FB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8684" y="5539"/>
            <a:ext cx="8774633" cy="1551709"/>
          </a:xfrm>
          <a:noFill/>
          <a:ln>
            <a:noFill/>
          </a:ln>
        </p:spPr>
        <p:txBody>
          <a:bodyPr vert="horz" lIns="109728" tIns="109728" rIns="109728" bIns="91440" rtlCol="0" anchor="ctr">
            <a:normAutofit/>
            <a:scene3d>
              <a:camera prst="orthographicFront"/>
              <a:lightRig rig="threePt" dir="t"/>
            </a:scene3d>
            <a:sp3d extrusionH="57150" contourW="12700" prstMaterial="matte">
              <a:bevelT w="63500" h="12700" prst="angle"/>
              <a:bevelB w="38100" h="38100" prst="angle"/>
              <a:contourClr>
                <a:schemeClr val="accent3">
                  <a:lumMod val="60000"/>
                  <a:lumOff val="40000"/>
                </a:schemeClr>
              </a:contourClr>
            </a:sp3d>
          </a:bodyPr>
          <a:lstStyle/>
          <a:p>
            <a:pPr algn="ctr"/>
            <a:r>
              <a:rPr lang="en-US" sz="6000" b="1" spc="0" dirty="0">
                <a:ln/>
                <a:solidFill>
                  <a:srgbClr val="002060"/>
                </a:solidFill>
              </a:rPr>
              <a:t>CAMPUS EATS MODEL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6A0012-165E-481F-9010-3EEA1B596EEF}"/>
              </a:ext>
            </a:extLst>
          </p:cNvPr>
          <p:cNvCxnSpPr>
            <a:cxnSpLocks/>
          </p:cNvCxnSpPr>
          <p:nvPr/>
        </p:nvCxnSpPr>
        <p:spPr>
          <a:xfrm>
            <a:off x="-24000" y="1407622"/>
            <a:ext cx="12240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" name="Slide 1">
            <a:hlinkClick r:id="" action="ppaction://media"/>
            <a:extLst>
              <a:ext uri="{FF2B5EF4-FFF2-40B4-BE49-F238E27FC236}">
                <a16:creationId xmlns:a16="http://schemas.microsoft.com/office/drawing/2014/main" id="{4EB6CEB4-0372-4080-848A-3552CCEDADA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" end="249.291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97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99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0">
        <p159:morph option="byObject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5A04D-FE96-4A7C-AC49-B0FB0E3C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INDEXES [CONTINUED…]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1A35E6-831A-4B2B-AB75-98F1021D4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10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EEDCA5-DC17-485E-8B50-84DA6A9C4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640731"/>
              </p:ext>
            </p:extLst>
          </p:nvPr>
        </p:nvGraphicFramePr>
        <p:xfrm>
          <a:off x="8275680" y="2056743"/>
          <a:ext cx="288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AAAA2C1-9B1D-466F-A30C-90A16F4C2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804702"/>
              </p:ext>
            </p:extLst>
          </p:nvPr>
        </p:nvGraphicFramePr>
        <p:xfrm>
          <a:off x="8275679" y="3390376"/>
          <a:ext cx="288000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277412">
                <a:tc>
                  <a:txBody>
                    <a:bodyPr/>
                    <a:lstStyle/>
                    <a:p>
                      <a:r>
                        <a:rPr lang="en-US" dirty="0"/>
                        <a:t>Driver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457409D-69E9-4AB9-9656-E33AC2749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269806"/>
              </p:ext>
            </p:extLst>
          </p:nvPr>
        </p:nvGraphicFramePr>
        <p:xfrm>
          <a:off x="8275679" y="4718929"/>
          <a:ext cx="288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Restaurant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75149BC-B48B-4943-A799-FE64A05C0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563931"/>
              </p:ext>
            </p:extLst>
          </p:nvPr>
        </p:nvGraphicFramePr>
        <p:xfrm>
          <a:off x="4734882" y="3390376"/>
          <a:ext cx="2880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Student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Fk_St_person_id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B03D03B-2341-4D90-A90D-7B9C62A325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330661"/>
              </p:ext>
            </p:extLst>
          </p:nvPr>
        </p:nvGraphicFramePr>
        <p:xfrm>
          <a:off x="1194085" y="3390376"/>
          <a:ext cx="2880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Faculty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Fk_F_person_id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4DC4479-6C58-4204-AD23-04D37B637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614841"/>
              </p:ext>
            </p:extLst>
          </p:nvPr>
        </p:nvGraphicFramePr>
        <p:xfrm>
          <a:off x="1194085" y="2056743"/>
          <a:ext cx="288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8BAA366-584F-42B2-9BEF-198AF788D6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73044"/>
              </p:ext>
            </p:extLst>
          </p:nvPr>
        </p:nvGraphicFramePr>
        <p:xfrm>
          <a:off x="4734882" y="2056743"/>
          <a:ext cx="2880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Fk_S_person_id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pic>
        <p:nvPicPr>
          <p:cNvPr id="7" name="Slide 10 (index 2)">
            <a:hlinkClick r:id="" action="ppaction://media"/>
            <a:extLst>
              <a:ext uri="{FF2B5EF4-FFF2-40B4-BE49-F238E27FC236}">
                <a16:creationId xmlns:a16="http://schemas.microsoft.com/office/drawing/2014/main" id="{136029FB-5D83-4401-8BD0-1D9604B713C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00" end="333.20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636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" name="Picture 5" descr="Tying a bow in an arrangment of presents">
            <a:extLst>
              <a:ext uri="{FF2B5EF4-FFF2-40B4-BE49-F238E27FC236}">
                <a16:creationId xmlns:a16="http://schemas.microsoft.com/office/drawing/2014/main" id="{35D7AD29-B075-4128-874F-F049AB587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026" b="870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941478-5C03-4AF1-AC65-216684BD0751}"/>
              </a:ext>
            </a:extLst>
          </p:cNvPr>
          <p:cNvSpPr txBox="1"/>
          <p:nvPr/>
        </p:nvSpPr>
        <p:spPr>
          <a:xfrm>
            <a:off x="1097280" y="758952"/>
            <a:ext cx="10058400" cy="35254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spc="-50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cxnSp>
        <p:nvCxnSpPr>
          <p:cNvPr id="8" name="Straight Connector 15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Slide 11 (Thank you)">
            <a:hlinkClick r:id="" action="ppaction://media"/>
            <a:extLst>
              <a:ext uri="{FF2B5EF4-FFF2-40B4-BE49-F238E27FC236}">
                <a16:creationId xmlns:a16="http://schemas.microsoft.com/office/drawing/2014/main" id="{1ECA2B98-EFD2-4AFF-8799-5C5136D4DDA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" end="134.08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307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48000-EADB-4ADF-9600-210945EDF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MODEL</a:t>
            </a:r>
          </a:p>
        </p:txBody>
      </p:sp>
      <p:pic>
        <p:nvPicPr>
          <p:cNvPr id="8" name="Content Placeholder 7" descr="Timeline&#10;&#10;Description automatically generated">
            <a:extLst>
              <a:ext uri="{FF2B5EF4-FFF2-40B4-BE49-F238E27FC236}">
                <a16:creationId xmlns:a16="http://schemas.microsoft.com/office/drawing/2014/main" id="{D42C8A8D-3914-4840-8DCE-4149FA91F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9" r="438"/>
          <a:stretch/>
        </p:blipFill>
        <p:spPr>
          <a:xfrm>
            <a:off x="1530594" y="1737360"/>
            <a:ext cx="9130812" cy="459777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FF097-3EB9-4AAC-98E3-376A29FC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2</a:t>
            </a:fld>
            <a:endParaRPr lang="en-US" dirty="0"/>
          </a:p>
        </p:txBody>
      </p:sp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0FFABF09-7031-41E8-AB6A-877FBEC4AC2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 end="1778.6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212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90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8721-BB49-4C47-AE24-2B8D1EAA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CREATE TABLE CODE - 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64CDC-D730-49E9-8F53-AFC3326D5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TABLE `rating`</a:t>
            </a:r>
          </a:p>
          <a:p>
            <a:r>
              <a:rPr lang="en-US" dirty="0"/>
              <a:t>(	`</a:t>
            </a:r>
            <a:r>
              <a:rPr lang="en-US" dirty="0" err="1"/>
              <a:t>rating_id</a:t>
            </a:r>
            <a:r>
              <a:rPr lang="en-US" dirty="0"/>
              <a:t>` int NOT NULL,</a:t>
            </a:r>
          </a:p>
          <a:p>
            <a:r>
              <a:rPr lang="en-US" dirty="0"/>
              <a:t>	`stars` int DEFAULT NULL,</a:t>
            </a:r>
          </a:p>
          <a:p>
            <a:r>
              <a:rPr lang="en-US" dirty="0"/>
              <a:t>	`</a:t>
            </a:r>
            <a:r>
              <a:rPr lang="en-US" dirty="0" err="1"/>
              <a:t>o_id</a:t>
            </a:r>
            <a:r>
              <a:rPr lang="en-US" dirty="0"/>
              <a:t>` int DEFAULT NULL,</a:t>
            </a:r>
          </a:p>
          <a:p>
            <a:r>
              <a:rPr lang="en-US" dirty="0"/>
              <a:t>	PRIMARY KEY (`</a:t>
            </a:r>
            <a:r>
              <a:rPr lang="en-US" dirty="0" err="1"/>
              <a:t>rating_id</a:t>
            </a:r>
            <a:r>
              <a:rPr lang="en-US" dirty="0"/>
              <a:t>`),</a:t>
            </a:r>
          </a:p>
          <a:p>
            <a:r>
              <a:rPr lang="en-US" dirty="0"/>
              <a:t>	KEY `</a:t>
            </a:r>
            <a:r>
              <a:rPr lang="en-US" dirty="0" err="1"/>
              <a:t>fk_R_order_id</a:t>
            </a:r>
            <a:r>
              <a:rPr lang="en-US" dirty="0"/>
              <a:t>` (`</a:t>
            </a:r>
            <a:r>
              <a:rPr lang="en-US" dirty="0" err="1"/>
              <a:t>o_id</a:t>
            </a:r>
            <a:r>
              <a:rPr lang="en-US" dirty="0"/>
              <a:t>`),</a:t>
            </a:r>
          </a:p>
          <a:p>
            <a:r>
              <a:rPr lang="en-US" dirty="0"/>
              <a:t>	CONSTRAINT `</a:t>
            </a:r>
            <a:r>
              <a:rPr lang="en-US" dirty="0" err="1"/>
              <a:t>fk_R_order_id</a:t>
            </a:r>
            <a:r>
              <a:rPr lang="en-US" dirty="0"/>
              <a:t>` FOREIGN KEY (`</a:t>
            </a:r>
            <a:r>
              <a:rPr lang="en-US" dirty="0" err="1"/>
              <a:t>o_id</a:t>
            </a:r>
            <a:r>
              <a:rPr lang="en-US" dirty="0"/>
              <a:t>`) REFERENCES `order` (`</a:t>
            </a:r>
            <a:r>
              <a:rPr lang="en-US" dirty="0" err="1"/>
              <a:t>order_id</a:t>
            </a:r>
            <a:r>
              <a:rPr lang="en-US" dirty="0"/>
              <a:t>`)</a:t>
            </a:r>
          </a:p>
          <a:p>
            <a:r>
              <a:rPr lang="en-US" dirty="0"/>
              <a:t>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6246A-25E2-48E7-B5A5-8D5DE5CBA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3</a:t>
            </a:fld>
            <a:endParaRPr lang="en-US" dirty="0"/>
          </a:p>
        </p:txBody>
      </p:sp>
      <p:pic>
        <p:nvPicPr>
          <p:cNvPr id="7" name="Slide 3">
            <a:hlinkClick r:id="" action="ppaction://media"/>
            <a:extLst>
              <a:ext uri="{FF2B5EF4-FFF2-40B4-BE49-F238E27FC236}">
                <a16:creationId xmlns:a16="http://schemas.microsoft.com/office/drawing/2014/main" id="{168ED9B9-B78F-43B1-AB29-DDFA61AF11C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00" end="843.95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6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8721-BB49-4C47-AE24-2B8D1EAA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CREATE TABLE CODE – </a:t>
            </a:r>
            <a:r>
              <a:rPr lang="en-US" sz="4400" dirty="0" err="1"/>
              <a:t>DRIVER_RATING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64CDC-D730-49E9-8F53-AFC3326D5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CREATE TABLE `</a:t>
            </a:r>
            <a:r>
              <a:rPr lang="en-US" dirty="0" err="1"/>
              <a:t>driver_rating</a:t>
            </a:r>
            <a:r>
              <a:rPr lang="en-US" dirty="0"/>
              <a:t>`</a:t>
            </a:r>
          </a:p>
          <a:p>
            <a:r>
              <a:rPr lang="en-US" dirty="0"/>
              <a:t>(	`</a:t>
            </a:r>
            <a:r>
              <a:rPr lang="en-US" dirty="0" err="1"/>
              <a:t>driver_rater_id</a:t>
            </a:r>
            <a:r>
              <a:rPr lang="en-US" dirty="0"/>
              <a:t>` varchar(255) NOT NULL,</a:t>
            </a:r>
          </a:p>
          <a:p>
            <a:r>
              <a:rPr lang="en-US" dirty="0"/>
              <a:t>	`</a:t>
            </a:r>
            <a:r>
              <a:rPr lang="en-US" dirty="0" err="1"/>
              <a:t>delivery_time</a:t>
            </a:r>
            <a:r>
              <a:rPr lang="en-US" dirty="0"/>
              <a:t>` </a:t>
            </a:r>
            <a:r>
              <a:rPr lang="en-US" dirty="0" err="1"/>
              <a:t>mediumint</a:t>
            </a:r>
            <a:r>
              <a:rPr lang="en-US" dirty="0"/>
              <a:t> DEFAULT NULL,</a:t>
            </a:r>
          </a:p>
          <a:p>
            <a:r>
              <a:rPr lang="en-US" dirty="0"/>
              <a:t>	`attitude` varchar(255) DEFAULT NULL,</a:t>
            </a:r>
          </a:p>
          <a:p>
            <a:r>
              <a:rPr lang="en-US" dirty="0"/>
              <a:t>	`protection` varchar(255) DEFAULT NULL,</a:t>
            </a:r>
          </a:p>
          <a:p>
            <a:r>
              <a:rPr lang="en-US" dirty="0"/>
              <a:t>	`fee` int DEFAULT NULL,</a:t>
            </a:r>
          </a:p>
          <a:p>
            <a:r>
              <a:rPr lang="en-US" dirty="0"/>
              <a:t>	`</a:t>
            </a:r>
            <a:r>
              <a:rPr lang="en-US" dirty="0" err="1"/>
              <a:t>rd_id</a:t>
            </a:r>
            <a:r>
              <a:rPr lang="en-US" dirty="0"/>
              <a:t>` int DEFAULT NULL,</a:t>
            </a:r>
          </a:p>
          <a:p>
            <a:r>
              <a:rPr lang="en-US" dirty="0"/>
              <a:t>	PRIMARY KEY (`</a:t>
            </a:r>
            <a:r>
              <a:rPr lang="en-US" dirty="0" err="1"/>
              <a:t>driver_rater_id</a:t>
            </a:r>
            <a:r>
              <a:rPr lang="en-US" dirty="0"/>
              <a:t>`),</a:t>
            </a:r>
          </a:p>
          <a:p>
            <a:r>
              <a:rPr lang="en-US" dirty="0"/>
              <a:t>	KEY `</a:t>
            </a:r>
            <a:r>
              <a:rPr lang="en-US" dirty="0" err="1"/>
              <a:t>fk_DR_rating_id</a:t>
            </a:r>
            <a:r>
              <a:rPr lang="en-US" dirty="0"/>
              <a:t>` (`</a:t>
            </a:r>
            <a:r>
              <a:rPr lang="en-US" dirty="0" err="1"/>
              <a:t>rd_id</a:t>
            </a:r>
            <a:r>
              <a:rPr lang="en-US" dirty="0"/>
              <a:t>`),</a:t>
            </a:r>
          </a:p>
          <a:p>
            <a:r>
              <a:rPr lang="en-US" dirty="0"/>
              <a:t>	CONSTRAINT `</a:t>
            </a:r>
            <a:r>
              <a:rPr lang="en-US" dirty="0" err="1"/>
              <a:t>fk_DR_rating_id</a:t>
            </a:r>
            <a:r>
              <a:rPr lang="en-US" dirty="0"/>
              <a:t>` FOREIGN KEY (`</a:t>
            </a:r>
            <a:r>
              <a:rPr lang="en-US" dirty="0" err="1"/>
              <a:t>rd_id</a:t>
            </a:r>
            <a:r>
              <a:rPr lang="en-US" dirty="0"/>
              <a:t>`) REFERENCES `rating` (`</a:t>
            </a:r>
            <a:r>
              <a:rPr lang="en-US" dirty="0" err="1"/>
              <a:t>rating_id</a:t>
            </a:r>
            <a:r>
              <a:rPr lang="en-US" dirty="0"/>
              <a:t>`)</a:t>
            </a:r>
          </a:p>
          <a:p>
            <a:r>
              <a:rPr lang="en-US" dirty="0"/>
              <a:t>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2FD1F-ECDD-4254-82BE-9ED59CC57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4</a:t>
            </a:fld>
            <a:endParaRPr lang="en-US" dirty="0"/>
          </a:p>
        </p:txBody>
      </p:sp>
      <p:pic>
        <p:nvPicPr>
          <p:cNvPr id="5" name="Slide 4">
            <a:hlinkClick r:id="" action="ppaction://media"/>
            <a:extLst>
              <a:ext uri="{FF2B5EF4-FFF2-40B4-BE49-F238E27FC236}">
                <a16:creationId xmlns:a16="http://schemas.microsoft.com/office/drawing/2014/main" id="{C29C8334-C32D-4B3A-8EF5-3992AABA878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100" end="1323.95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875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8721-BB49-4C47-AE24-2B8D1EAA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CREATE TABLE CODE – </a:t>
            </a:r>
            <a:r>
              <a:rPr lang="en-US" sz="4400" dirty="0" err="1"/>
              <a:t>RESTAURANT_RATING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64CDC-D730-49E9-8F53-AFC3326D5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CREATE TABLE `</a:t>
            </a:r>
            <a:r>
              <a:rPr lang="en-US" dirty="0" err="1"/>
              <a:t>restaurant_rating</a:t>
            </a:r>
            <a:r>
              <a:rPr lang="en-US" dirty="0"/>
              <a:t>`</a:t>
            </a:r>
          </a:p>
          <a:p>
            <a:r>
              <a:rPr lang="en-US" dirty="0"/>
              <a:t>(	`</a:t>
            </a:r>
            <a:r>
              <a:rPr lang="en-US" dirty="0" err="1"/>
              <a:t>restaurant_rater_id</a:t>
            </a:r>
            <a:r>
              <a:rPr lang="en-US" dirty="0"/>
              <a:t>` varchar(255) NOT NULL,</a:t>
            </a:r>
          </a:p>
          <a:p>
            <a:r>
              <a:rPr lang="en-US" dirty="0"/>
              <a:t>	`recommendation` varchar(255) DEFAULT NULL,</a:t>
            </a:r>
          </a:p>
          <a:p>
            <a:r>
              <a:rPr lang="en-US" dirty="0"/>
              <a:t>	`quality` int DEFAULT NULL,</a:t>
            </a:r>
          </a:p>
          <a:p>
            <a:r>
              <a:rPr lang="en-US" dirty="0"/>
              <a:t>	`variety` varchar(255) DEFAULT NULL,</a:t>
            </a:r>
          </a:p>
          <a:p>
            <a:r>
              <a:rPr lang="en-US" dirty="0"/>
              <a:t>	`cleanliness` varchar(255) DEFAULT NULL,</a:t>
            </a:r>
          </a:p>
          <a:p>
            <a:r>
              <a:rPr lang="en-US" dirty="0"/>
              <a:t>	`affordable` varchar(255) DEFAULT NULL,</a:t>
            </a:r>
          </a:p>
          <a:p>
            <a:r>
              <a:rPr lang="en-US" dirty="0"/>
              <a:t>	`</a:t>
            </a:r>
            <a:r>
              <a:rPr lang="en-US" dirty="0" err="1"/>
              <a:t>rr_id</a:t>
            </a:r>
            <a:r>
              <a:rPr lang="en-US" dirty="0"/>
              <a:t>` int DEFAULT NULL,</a:t>
            </a:r>
          </a:p>
          <a:p>
            <a:r>
              <a:rPr lang="en-US" dirty="0"/>
              <a:t>	PRIMARY KEY (`</a:t>
            </a:r>
            <a:r>
              <a:rPr lang="en-US" dirty="0" err="1"/>
              <a:t>restaurant_rater_id</a:t>
            </a:r>
            <a:r>
              <a:rPr lang="en-US" dirty="0"/>
              <a:t>`),</a:t>
            </a:r>
          </a:p>
          <a:p>
            <a:r>
              <a:rPr lang="en-US" dirty="0"/>
              <a:t>	KEY `</a:t>
            </a:r>
            <a:r>
              <a:rPr lang="en-US" dirty="0" err="1"/>
              <a:t>fk_RR_rating_id</a:t>
            </a:r>
            <a:r>
              <a:rPr lang="en-US" dirty="0"/>
              <a:t>` (`</a:t>
            </a:r>
            <a:r>
              <a:rPr lang="en-US" dirty="0" err="1"/>
              <a:t>rr_id</a:t>
            </a:r>
            <a:r>
              <a:rPr lang="en-US" dirty="0"/>
              <a:t>`),</a:t>
            </a:r>
          </a:p>
          <a:p>
            <a:r>
              <a:rPr lang="en-US" dirty="0"/>
              <a:t>	CONSTRAINT `</a:t>
            </a:r>
            <a:r>
              <a:rPr lang="en-US" dirty="0" err="1"/>
              <a:t>fk_RR_rating_id</a:t>
            </a:r>
            <a:r>
              <a:rPr lang="en-US" dirty="0"/>
              <a:t>` FOREIGN KEY (`</a:t>
            </a:r>
            <a:r>
              <a:rPr lang="en-US" dirty="0" err="1"/>
              <a:t>rr_id</a:t>
            </a:r>
            <a:r>
              <a:rPr lang="en-US" dirty="0"/>
              <a:t>`) REFERENCES `rating` (`</a:t>
            </a:r>
            <a:r>
              <a:rPr lang="en-US" dirty="0" err="1"/>
              <a:t>rating_id</a:t>
            </a:r>
            <a:r>
              <a:rPr lang="en-US" dirty="0"/>
              <a:t>`)</a:t>
            </a:r>
          </a:p>
          <a:p>
            <a:r>
              <a:rPr lang="en-US" dirty="0"/>
              <a:t>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5B7DD-D845-4B85-B568-3B5C9B45D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5</a:t>
            </a:fld>
            <a:endParaRPr lang="en-US" dirty="0"/>
          </a:p>
        </p:txBody>
      </p:sp>
      <p:pic>
        <p:nvPicPr>
          <p:cNvPr id="5" name="Slide 5">
            <a:hlinkClick r:id="" action="ppaction://media"/>
            <a:extLst>
              <a:ext uri="{FF2B5EF4-FFF2-40B4-BE49-F238E27FC236}">
                <a16:creationId xmlns:a16="http://schemas.microsoft.com/office/drawing/2014/main" id="{CC213B9B-2A9D-4E05-9E5F-90DC2C4BA91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00" end="406.604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8688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2863-E9C2-4FB0-92AD-DEA4725C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VIEW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9A938-A50C-409C-B09E-2C17C97CC5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VIEW </a:t>
            </a:r>
            <a:r>
              <a:rPr lang="en-US" dirty="0" err="1"/>
              <a:t>rating_summary</a:t>
            </a:r>
            <a:r>
              <a:rPr lang="en-US" dirty="0"/>
              <a:t> AS</a:t>
            </a:r>
          </a:p>
          <a:p>
            <a:r>
              <a:rPr lang="en-US" dirty="0"/>
              <a:t>	SELECT </a:t>
            </a:r>
            <a:r>
              <a:rPr lang="en-US" dirty="0" err="1"/>
              <a:t>rating_id</a:t>
            </a:r>
            <a:r>
              <a:rPr lang="en-US" dirty="0"/>
              <a:t>,</a:t>
            </a:r>
          </a:p>
          <a:p>
            <a:r>
              <a:rPr lang="en-US" dirty="0"/>
              <a:t>               COUNT(*) AS </a:t>
            </a:r>
            <a:r>
              <a:rPr lang="en-US" dirty="0" err="1"/>
              <a:t>rating_count</a:t>
            </a:r>
            <a:r>
              <a:rPr lang="en-US" dirty="0"/>
              <a:t>,</a:t>
            </a:r>
          </a:p>
          <a:p>
            <a:r>
              <a:rPr lang="en-US" dirty="0"/>
              <a:t>	AVG(stars) AS </a:t>
            </a:r>
            <a:r>
              <a:rPr lang="en-US" dirty="0" err="1"/>
              <a:t>average_rating</a:t>
            </a:r>
            <a:endParaRPr lang="en-US" dirty="0"/>
          </a:p>
          <a:p>
            <a:r>
              <a:rPr lang="en-US" dirty="0"/>
              <a:t>	FROM rating r JOIN `order` o</a:t>
            </a:r>
          </a:p>
          <a:p>
            <a:r>
              <a:rPr lang="en-US" dirty="0"/>
              <a:t>	ON </a:t>
            </a:r>
            <a:r>
              <a:rPr lang="en-US" dirty="0" err="1"/>
              <a:t>r.o_id</a:t>
            </a:r>
            <a:r>
              <a:rPr lang="en-US" dirty="0"/>
              <a:t> = </a:t>
            </a:r>
            <a:r>
              <a:rPr lang="en-US" dirty="0" err="1"/>
              <a:t>o.order_id</a:t>
            </a:r>
            <a:endParaRPr lang="en-US" dirty="0"/>
          </a:p>
          <a:p>
            <a:r>
              <a:rPr lang="en-US" dirty="0"/>
              <a:t>	GROUP BY </a:t>
            </a:r>
            <a:r>
              <a:rPr lang="en-US" dirty="0" err="1"/>
              <a:t>rating_id</a:t>
            </a:r>
            <a:r>
              <a:rPr lang="en-US" dirty="0"/>
              <a:t>;</a:t>
            </a:r>
          </a:p>
          <a:p>
            <a:endParaRPr lang="en-US" dirty="0"/>
          </a:p>
          <a:p>
            <a:r>
              <a:rPr lang="en-US" dirty="0"/>
              <a:t>SELECT * FROM </a:t>
            </a:r>
            <a:r>
              <a:rPr lang="en-US" dirty="0" err="1"/>
              <a:t>rating_summary</a:t>
            </a:r>
            <a:r>
              <a:rPr lang="en-US" dirty="0"/>
              <a:t>;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A0C361C1-8944-4A80-88F3-FD698DE849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62" y="2208572"/>
            <a:ext cx="3468191" cy="3780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FBBAA-85E3-4250-BA8C-A26930111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6</a:t>
            </a:fld>
            <a:endParaRPr lang="en-US" dirty="0"/>
          </a:p>
        </p:txBody>
      </p:sp>
      <p:pic>
        <p:nvPicPr>
          <p:cNvPr id="5" name="Slide 6 (View 1)">
            <a:hlinkClick r:id="" action="ppaction://media"/>
            <a:extLst>
              <a:ext uri="{FF2B5EF4-FFF2-40B4-BE49-F238E27FC236}">
                <a16:creationId xmlns:a16="http://schemas.microsoft.com/office/drawing/2014/main" id="{183BA091-FEF6-4F99-AC22-B03B2ED5BDF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" end="325.541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96" y="4212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198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2863-E9C2-4FB0-92AD-DEA4725C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VIEW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9A938-A50C-409C-B09E-2C17C97CC5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VIEW </a:t>
            </a:r>
            <a:r>
              <a:rPr lang="en-US" dirty="0" err="1"/>
              <a:t>price_rating</a:t>
            </a:r>
            <a:r>
              <a:rPr lang="en-US" dirty="0"/>
              <a:t> AS</a:t>
            </a:r>
          </a:p>
          <a:p>
            <a:r>
              <a:rPr lang="en-US" dirty="0"/>
              <a:t>	SELECT </a:t>
            </a:r>
            <a:r>
              <a:rPr lang="en-US" dirty="0" err="1"/>
              <a:t>o.total_price</a:t>
            </a:r>
            <a:r>
              <a:rPr lang="en-US" dirty="0"/>
              <a:t>, </a:t>
            </a:r>
            <a:r>
              <a:rPr lang="en-US" dirty="0" err="1"/>
              <a:t>rating_id</a:t>
            </a:r>
            <a:r>
              <a:rPr lang="en-US" dirty="0"/>
              <a:t>,</a:t>
            </a:r>
          </a:p>
          <a:p>
            <a:r>
              <a:rPr lang="en-US" dirty="0"/>
              <a:t>	COUNT(*) AS </a:t>
            </a:r>
            <a:r>
              <a:rPr lang="en-US" dirty="0" err="1"/>
              <a:t>rating_count</a:t>
            </a:r>
            <a:r>
              <a:rPr lang="en-US" dirty="0"/>
              <a:t>, stars</a:t>
            </a:r>
          </a:p>
          <a:p>
            <a:r>
              <a:rPr lang="en-US" dirty="0"/>
              <a:t>	FROM rating r JOIN `order` o</a:t>
            </a:r>
          </a:p>
          <a:p>
            <a:r>
              <a:rPr lang="en-US" dirty="0"/>
              <a:t>	ON </a:t>
            </a:r>
            <a:r>
              <a:rPr lang="en-US" dirty="0" err="1"/>
              <a:t>r.o_id</a:t>
            </a:r>
            <a:r>
              <a:rPr lang="en-US" dirty="0"/>
              <a:t> = </a:t>
            </a:r>
            <a:r>
              <a:rPr lang="en-US" dirty="0" err="1"/>
              <a:t>o.order_id</a:t>
            </a:r>
            <a:endParaRPr lang="en-US" dirty="0"/>
          </a:p>
          <a:p>
            <a:r>
              <a:rPr lang="en-US" dirty="0"/>
              <a:t>	WHERE </a:t>
            </a:r>
            <a:r>
              <a:rPr lang="en-US" dirty="0" err="1"/>
              <a:t>o.total_price</a:t>
            </a:r>
            <a:r>
              <a:rPr lang="en-US" dirty="0"/>
              <a:t> &gt; 10</a:t>
            </a:r>
          </a:p>
          <a:p>
            <a:r>
              <a:rPr lang="en-US" dirty="0"/>
              <a:t>	GROUP BY </a:t>
            </a:r>
            <a:r>
              <a:rPr lang="en-US" dirty="0" err="1"/>
              <a:t>rating_id</a:t>
            </a:r>
            <a:r>
              <a:rPr lang="en-US" dirty="0"/>
              <a:t>;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SELECT * FROM </a:t>
            </a:r>
            <a:r>
              <a:rPr lang="en-US" dirty="0" err="1"/>
              <a:t>price_rating</a:t>
            </a:r>
            <a:r>
              <a:rPr lang="en-US" dirty="0"/>
              <a:t>;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7AFF4435-6F29-43C5-81BC-45A8CB4553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395" y="2208572"/>
            <a:ext cx="3375205" cy="3780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FD3D9-1D31-42AA-AC91-5F8FB66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7</a:t>
            </a:fld>
            <a:endParaRPr lang="en-US" dirty="0"/>
          </a:p>
        </p:txBody>
      </p:sp>
      <p:pic>
        <p:nvPicPr>
          <p:cNvPr id="5" name="Slide 7 ( View 2)">
            <a:hlinkClick r:id="" action="ppaction://media"/>
            <a:extLst>
              <a:ext uri="{FF2B5EF4-FFF2-40B4-BE49-F238E27FC236}">
                <a16:creationId xmlns:a16="http://schemas.microsoft.com/office/drawing/2014/main" id="{22826049-AF3B-44ED-970E-2552E8D95B2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00" end="263.895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79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2863-E9C2-4FB0-92AD-DEA4725C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VIEW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9A938-A50C-409C-B09E-2C17C97CC5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5576084" cy="402336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VIEW </a:t>
            </a:r>
            <a:r>
              <a:rPr lang="en-US" dirty="0" err="1"/>
              <a:t>rating_dr</a:t>
            </a:r>
            <a:r>
              <a:rPr lang="en-US" dirty="0"/>
              <a:t> AS</a:t>
            </a:r>
          </a:p>
          <a:p>
            <a:r>
              <a:rPr lang="en-US" dirty="0"/>
              <a:t>	SELECT </a:t>
            </a:r>
            <a:r>
              <a:rPr lang="en-US" dirty="0" err="1"/>
              <a:t>rating_id</a:t>
            </a:r>
            <a:r>
              <a:rPr lang="en-US" dirty="0"/>
              <a:t>, stars,</a:t>
            </a:r>
          </a:p>
          <a:p>
            <a:r>
              <a:rPr lang="en-US" dirty="0"/>
              <a:t>	attitude as </a:t>
            </a:r>
            <a:r>
              <a:rPr lang="en-US" dirty="0" err="1"/>
              <a:t>driver_attitude</a:t>
            </a:r>
            <a:r>
              <a:rPr lang="en-US" dirty="0"/>
              <a:t>,</a:t>
            </a:r>
          </a:p>
          <a:p>
            <a:r>
              <a:rPr lang="en-US" dirty="0"/>
              <a:t>	quality as </a:t>
            </a:r>
            <a:r>
              <a:rPr lang="en-US" dirty="0" err="1"/>
              <a:t>food_quality</a:t>
            </a:r>
            <a:endParaRPr lang="en-US" dirty="0"/>
          </a:p>
          <a:p>
            <a:r>
              <a:rPr lang="en-US" dirty="0"/>
              <a:t>	FROM  rating r, `order` o, </a:t>
            </a:r>
            <a:r>
              <a:rPr lang="en-US" dirty="0" err="1"/>
              <a:t>driver_rating</a:t>
            </a:r>
            <a:r>
              <a:rPr lang="en-US" dirty="0"/>
              <a:t> d, </a:t>
            </a:r>
            <a:r>
              <a:rPr lang="en-US" dirty="0" err="1"/>
              <a:t>restaurant_rating</a:t>
            </a:r>
            <a:r>
              <a:rPr lang="en-US" dirty="0"/>
              <a:t> </a:t>
            </a:r>
            <a:r>
              <a:rPr lang="en-US" dirty="0" err="1"/>
              <a:t>rr</a:t>
            </a:r>
            <a:endParaRPr lang="en-US" dirty="0"/>
          </a:p>
          <a:p>
            <a:r>
              <a:rPr lang="en-US" dirty="0"/>
              <a:t>	WHERE </a:t>
            </a:r>
            <a:r>
              <a:rPr lang="en-US" dirty="0" err="1"/>
              <a:t>r.o_id</a:t>
            </a:r>
            <a:r>
              <a:rPr lang="en-US" dirty="0"/>
              <a:t> = </a:t>
            </a:r>
            <a:r>
              <a:rPr lang="en-US" dirty="0" err="1"/>
              <a:t>o.order_id</a:t>
            </a:r>
            <a:endParaRPr lang="en-US" dirty="0"/>
          </a:p>
          <a:p>
            <a:r>
              <a:rPr lang="en-US" dirty="0"/>
              <a:t>		AND </a:t>
            </a:r>
            <a:r>
              <a:rPr lang="en-US" dirty="0" err="1"/>
              <a:t>d.rd_id</a:t>
            </a:r>
            <a:r>
              <a:rPr lang="en-US" dirty="0"/>
              <a:t> = </a:t>
            </a:r>
            <a:r>
              <a:rPr lang="en-US" dirty="0" err="1"/>
              <a:t>r.rating_id</a:t>
            </a:r>
            <a:endParaRPr lang="en-US" dirty="0"/>
          </a:p>
          <a:p>
            <a:r>
              <a:rPr lang="en-US" dirty="0"/>
              <a:t>		AND </a:t>
            </a:r>
            <a:r>
              <a:rPr lang="en-US" dirty="0" err="1"/>
              <a:t>rr.rr_id</a:t>
            </a:r>
            <a:r>
              <a:rPr lang="en-US" dirty="0"/>
              <a:t> = </a:t>
            </a:r>
            <a:r>
              <a:rPr lang="en-US" dirty="0" err="1"/>
              <a:t>r.rating_id</a:t>
            </a:r>
            <a:endParaRPr lang="en-US" dirty="0"/>
          </a:p>
          <a:p>
            <a:r>
              <a:rPr lang="en-US" dirty="0"/>
              <a:t>	GROUP BY </a:t>
            </a:r>
            <a:r>
              <a:rPr lang="en-US" dirty="0" err="1"/>
              <a:t>rating_id</a:t>
            </a:r>
            <a:endParaRPr lang="en-US" dirty="0"/>
          </a:p>
          <a:p>
            <a:r>
              <a:rPr lang="en-US" dirty="0"/>
              <a:t>	ORDER BY </a:t>
            </a:r>
            <a:r>
              <a:rPr lang="en-US" dirty="0" err="1"/>
              <a:t>rating_id</a:t>
            </a:r>
            <a:r>
              <a:rPr lang="en-US" dirty="0"/>
              <a:t>;</a:t>
            </a:r>
          </a:p>
          <a:p>
            <a:endParaRPr lang="en-US" dirty="0"/>
          </a:p>
          <a:p>
            <a:r>
              <a:rPr lang="en-US" dirty="0"/>
              <a:t>SELECT * FROM </a:t>
            </a:r>
            <a:r>
              <a:rPr lang="en-US" dirty="0" err="1"/>
              <a:t>rating_dr</a:t>
            </a:r>
            <a:r>
              <a:rPr lang="en-US" dirty="0"/>
              <a:t>;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A56D9B1F-CC1C-4CC3-8620-BCF3D8DBE5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372" y="2208572"/>
            <a:ext cx="3632515" cy="3780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D2D1C-DBBE-4A18-BA8D-25CA038CE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8</a:t>
            </a:fld>
            <a:endParaRPr lang="en-US" dirty="0"/>
          </a:p>
        </p:txBody>
      </p:sp>
      <p:pic>
        <p:nvPicPr>
          <p:cNvPr id="5" name="Slide 8 ( View 3)">
            <a:hlinkClick r:id="" action="ppaction://media"/>
            <a:extLst>
              <a:ext uri="{FF2B5EF4-FFF2-40B4-BE49-F238E27FC236}">
                <a16:creationId xmlns:a16="http://schemas.microsoft.com/office/drawing/2014/main" id="{AA5E5127-5CB9-4B21-BF0E-A7E286EB77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00" end="310.645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402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E653B-2FC5-410A-8AF8-73C42B34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INDEXES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6E0597E-526B-4C64-AC54-B6135BEDC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39622"/>
              </p:ext>
            </p:extLst>
          </p:nvPr>
        </p:nvGraphicFramePr>
        <p:xfrm>
          <a:off x="1189985" y="2074302"/>
          <a:ext cx="288000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Location_index_desc</a:t>
                      </a:r>
                      <a:endParaRPr lang="en-US" dirty="0"/>
                    </a:p>
                    <a:p>
                      <a:r>
                        <a:rPr lang="en-US" dirty="0" err="1"/>
                        <a:t>Idx_location_location_name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E3324AA-2770-43A3-905F-B042B06E8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389371"/>
              </p:ext>
            </p:extLst>
          </p:nvPr>
        </p:nvGraphicFramePr>
        <p:xfrm>
          <a:off x="8332483" y="2066490"/>
          <a:ext cx="288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Restaurant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5422E4-F553-4A19-8445-548733D6C5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941001"/>
              </p:ext>
            </p:extLst>
          </p:nvPr>
        </p:nvGraphicFramePr>
        <p:xfrm>
          <a:off x="4732832" y="2073314"/>
          <a:ext cx="288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Vehicle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5E05420-0AAD-4A8E-906C-E21345ADD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820888"/>
              </p:ext>
            </p:extLst>
          </p:nvPr>
        </p:nvGraphicFramePr>
        <p:xfrm>
          <a:off x="8332483" y="3708444"/>
          <a:ext cx="288000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Delivery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Fk_delivery_driver_id</a:t>
                      </a:r>
                      <a:endParaRPr lang="en-US" dirty="0"/>
                    </a:p>
                    <a:p>
                      <a:r>
                        <a:rPr lang="en-US" dirty="0" err="1"/>
                        <a:t>Fk_delivery_vehicle_id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7B7B8D2-A070-4E96-BDEF-7629DBBAE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346755"/>
              </p:ext>
            </p:extLst>
          </p:nvPr>
        </p:nvGraphicFramePr>
        <p:xfrm>
          <a:off x="1189985" y="3708444"/>
          <a:ext cx="2880000" cy="210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Fk_O_person_id</a:t>
                      </a:r>
                      <a:endParaRPr lang="en-US" dirty="0"/>
                    </a:p>
                    <a:p>
                      <a:r>
                        <a:rPr lang="en-US" dirty="0" err="1"/>
                        <a:t>Fk_O_delivery_id</a:t>
                      </a:r>
                      <a:endParaRPr lang="en-US" dirty="0"/>
                    </a:p>
                    <a:p>
                      <a:r>
                        <a:rPr lang="en-US" dirty="0" err="1"/>
                        <a:t>Fk_O_Location_id</a:t>
                      </a:r>
                      <a:endParaRPr lang="en-US" dirty="0"/>
                    </a:p>
                    <a:p>
                      <a:r>
                        <a:rPr lang="en-US" dirty="0" err="1"/>
                        <a:t>Fk_O_driver_id</a:t>
                      </a:r>
                      <a:endParaRPr lang="en-US" dirty="0"/>
                    </a:p>
                    <a:p>
                      <a:r>
                        <a:rPr lang="en-US" dirty="0" err="1"/>
                        <a:t>Fk_O_restaurant_id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1CB9B29-48F8-47A3-BFBA-78A0F59E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9</a:t>
            </a:fld>
            <a:endParaRPr lang="en-US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B422BDD-49DE-4A58-BA67-5A29E6E82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833832"/>
              </p:ext>
            </p:extLst>
          </p:nvPr>
        </p:nvGraphicFramePr>
        <p:xfrm>
          <a:off x="4656000" y="3708444"/>
          <a:ext cx="2880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11686396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Driver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7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</a:t>
                      </a:r>
                    </a:p>
                    <a:p>
                      <a:r>
                        <a:rPr lang="en-US" dirty="0" err="1"/>
                        <a:t>Fk_D_student_id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355376"/>
                  </a:ext>
                </a:extLst>
              </a:tr>
            </a:tbl>
          </a:graphicData>
        </a:graphic>
      </p:graphicFrame>
      <p:pic>
        <p:nvPicPr>
          <p:cNvPr id="3" name="Slide 9 (Index)">
            <a:hlinkClick r:id="" action="ppaction://media"/>
            <a:extLst>
              <a:ext uri="{FF2B5EF4-FFF2-40B4-BE49-F238E27FC236}">
                <a16:creationId xmlns:a16="http://schemas.microsoft.com/office/drawing/2014/main" id="{9200B0DC-BA98-4556-8C16-3091B22EF15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00" end="17.39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487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ageCurlSingle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236</TotalTime>
  <Words>772</Words>
  <Application>Microsoft Office PowerPoint</Application>
  <PresentationFormat>Widescreen</PresentationFormat>
  <Paragraphs>125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Retrospect</vt:lpstr>
      <vt:lpstr>CAMPUS EATS MODEL</vt:lpstr>
      <vt:lpstr>MODEL</vt:lpstr>
      <vt:lpstr>CREATE TABLE CODE - RATING</vt:lpstr>
      <vt:lpstr>CREATE TABLE CODE – DRIVER_RATING</vt:lpstr>
      <vt:lpstr>CREATE TABLE CODE – RESTAURANT_RATING</vt:lpstr>
      <vt:lpstr>VIEW 1</vt:lpstr>
      <vt:lpstr>VIEW 2</vt:lpstr>
      <vt:lpstr>VIEW 3</vt:lpstr>
      <vt:lpstr>INDEXES</vt:lpstr>
      <vt:lpstr>INDEXES [CONTINUED…]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CAMPUS EATS MODEL</dc:title>
  <dc:creator>Vathsavi Venkat</dc:creator>
  <cp:lastModifiedBy>Vathsavi Venkat</cp:lastModifiedBy>
  <dcterms:created xsi:type="dcterms:W3CDTF">2021-03-21T23:10:41Z</dcterms:created>
  <dcterms:modified xsi:type="dcterms:W3CDTF">2021-04-27T18:43:44Z</dcterms:modified>
</cp:coreProperties>
</file>

<file path=docProps/thumbnail.jpeg>
</file>